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League Spartan" pitchFamily="2" charset="0"/>
      <p:regular r:id="rId23"/>
      <p:bold r:id="rId24"/>
    </p:embeddedFont>
    <p:embeddedFont>
      <p:font typeface="Mina Bold" panose="02000803000000000000" pitchFamily="2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pitchFamily="2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.jpe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028700" y="5143500"/>
            <a:ext cx="7540638" cy="2400831"/>
          </a:xfrm>
          <a:custGeom>
            <a:avLst/>
            <a:gdLst/>
            <a:ahLst/>
            <a:cxnLst/>
            <a:rect l="l" t="t" r="r" b="b"/>
            <a:pathLst>
              <a:path w="7540638" h="2400831">
                <a:moveTo>
                  <a:pt x="0" y="0"/>
                </a:moveTo>
                <a:lnTo>
                  <a:pt x="7540638" y="0"/>
                </a:lnTo>
                <a:lnTo>
                  <a:pt x="7540638" y="2400831"/>
                </a:lnTo>
                <a:lnTo>
                  <a:pt x="0" y="2400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4954674" y="1028700"/>
            <a:ext cx="2304626" cy="896694"/>
          </a:xfrm>
          <a:custGeom>
            <a:avLst/>
            <a:gdLst/>
            <a:ahLst/>
            <a:cxnLst/>
            <a:rect l="l" t="t" r="r" b="b"/>
            <a:pathLst>
              <a:path w="2304626" h="896694">
                <a:moveTo>
                  <a:pt x="0" y="0"/>
                </a:moveTo>
                <a:lnTo>
                  <a:pt x="2304626" y="0"/>
                </a:lnTo>
                <a:lnTo>
                  <a:pt x="2304626" y="896694"/>
                </a:lnTo>
                <a:lnTo>
                  <a:pt x="0" y="896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TextBox 5"/>
          <p:cNvSpPr txBox="1"/>
          <p:nvPr/>
        </p:nvSpPr>
        <p:spPr>
          <a:xfrm>
            <a:off x="1028700" y="7848490"/>
            <a:ext cx="10333558" cy="83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6"/>
              </a:lnSpc>
              <a:spcBef>
                <a:spcPct val="0"/>
              </a:spcBef>
            </a:pPr>
            <a:r>
              <a:rPr lang="en-US" sz="5189" spc="5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Impact V1.0 Bootcamp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39670" y="3160830"/>
            <a:ext cx="25137180" cy="16758120"/>
          </a:xfrm>
          <a:custGeom>
            <a:avLst/>
            <a:gdLst/>
            <a:ahLst/>
            <a:cxnLst/>
            <a:rect l="l" t="t" r="r" b="b"/>
            <a:pathLst>
              <a:path w="25137180" h="1675812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 rot="5400000">
            <a:off x="2374246" y="2680471"/>
            <a:ext cx="10235967" cy="4926059"/>
          </a:xfrm>
          <a:custGeom>
            <a:avLst/>
            <a:gdLst/>
            <a:ahLst/>
            <a:cxnLst/>
            <a:rect l="l" t="t" r="r" b="b"/>
            <a:pathLst>
              <a:path w="10235967" h="4926059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15936808" y="9220482"/>
            <a:ext cx="1322492" cy="514561"/>
          </a:xfrm>
          <a:custGeom>
            <a:avLst/>
            <a:gdLst/>
            <a:ahLst/>
            <a:cxnLst/>
            <a:rect l="l" t="t" r="r" b="b"/>
            <a:pathLst>
              <a:path w="1322492" h="514561">
                <a:moveTo>
                  <a:pt x="0" y="0"/>
                </a:moveTo>
                <a:lnTo>
                  <a:pt x="1322492" y="0"/>
                </a:lnTo>
                <a:lnTo>
                  <a:pt x="1322492" y="514561"/>
                </a:lnTo>
                <a:lnTo>
                  <a:pt x="0" y="51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TextBox 6"/>
          <p:cNvSpPr txBox="1"/>
          <p:nvPr/>
        </p:nvSpPr>
        <p:spPr>
          <a:xfrm>
            <a:off x="724326" y="2008916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Platform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5729" y="3617730"/>
            <a:ext cx="10552271" cy="258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ICU is accessible through a </a:t>
            </a:r>
            <a:r>
              <a:rPr lang="en-US" sz="24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 </a:t>
            </a: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4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7802" lvl="1" indent="-268901" algn="l">
              <a:lnSpc>
                <a:spcPts val="3412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monitoring</a:t>
            </a:r>
          </a:p>
          <a:p>
            <a:pPr marL="537802" lvl="1" indent="-268901" algn="l">
              <a:lnSpc>
                <a:spcPts val="3412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Automatic alerts to caregivers or emergency services</a:t>
            </a:r>
          </a:p>
          <a:p>
            <a:pPr marL="537802" lvl="1" indent="-268901" algn="l">
              <a:lnSpc>
                <a:spcPts val="3412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Heart rate anomaly detection</a:t>
            </a:r>
          </a:p>
          <a:p>
            <a:pPr marL="537802" lvl="1" indent="-268901" algn="l">
              <a:lnSpc>
                <a:spcPts val="3412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wearable devices required</a:t>
            </a:r>
          </a:p>
          <a:p>
            <a:pPr marL="537802" lvl="1" indent="-268901" algn="l">
              <a:lnSpc>
                <a:spcPts val="3412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seamless, life-saving platform — always on, always watching.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4093737"/>
            <a:ext cx="6883490" cy="3341250"/>
          </a:xfrm>
          <a:custGeom>
            <a:avLst/>
            <a:gdLst/>
            <a:ahLst/>
            <a:cxnLst/>
            <a:rect l="l" t="t" r="r" b="b"/>
            <a:pathLst>
              <a:path w="6883490" h="3341250">
                <a:moveTo>
                  <a:pt x="0" y="0"/>
                </a:moveTo>
                <a:lnTo>
                  <a:pt x="6883490" y="0"/>
                </a:lnTo>
                <a:lnTo>
                  <a:pt x="6883490" y="3341250"/>
                </a:lnTo>
                <a:lnTo>
                  <a:pt x="0" y="3341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1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9" name="TextBox 9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39670" y="3160830"/>
            <a:ext cx="25137180" cy="16758120"/>
          </a:xfrm>
          <a:custGeom>
            <a:avLst/>
            <a:gdLst/>
            <a:ahLst/>
            <a:cxnLst/>
            <a:rect l="l" t="t" r="r" b="b"/>
            <a:pathLst>
              <a:path w="25137180" h="1675812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 rot="5400000">
            <a:off x="2374246" y="2680471"/>
            <a:ext cx="10235967" cy="4926059"/>
          </a:xfrm>
          <a:custGeom>
            <a:avLst/>
            <a:gdLst/>
            <a:ahLst/>
            <a:cxnLst/>
            <a:rect l="l" t="t" r="r" b="b"/>
            <a:pathLst>
              <a:path w="10235967" h="4926059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grpSp>
        <p:nvGrpSpPr>
          <p:cNvPr id="5" name="Group 5"/>
          <p:cNvGrpSpPr/>
          <p:nvPr/>
        </p:nvGrpSpPr>
        <p:grpSpPr>
          <a:xfrm>
            <a:off x="13460704" y="9258300"/>
            <a:ext cx="3625794" cy="524879"/>
            <a:chOff x="0" y="0"/>
            <a:chExt cx="4834392" cy="699838"/>
          </a:xfrm>
        </p:grpSpPr>
        <p:sp>
          <p:nvSpPr>
            <p:cNvPr id="6" name="Freeform 6"/>
            <p:cNvSpPr/>
            <p:nvPr/>
          </p:nvSpPr>
          <p:spPr>
            <a:xfrm>
              <a:off x="2636308" y="0"/>
              <a:ext cx="2198083" cy="699838"/>
            </a:xfrm>
            <a:custGeom>
              <a:avLst/>
              <a:gdLst/>
              <a:ahLst/>
              <a:cxnLst/>
              <a:rect l="l" t="t" r="r" b="b"/>
              <a:pathLst>
                <a:path w="2198083" h="699838">
                  <a:moveTo>
                    <a:pt x="0" y="0"/>
                  </a:moveTo>
                  <a:lnTo>
                    <a:pt x="2198084" y="0"/>
                  </a:lnTo>
                  <a:lnTo>
                    <a:pt x="2198084" y="699838"/>
                  </a:lnTo>
                  <a:lnTo>
                    <a:pt x="0" y="69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763322" cy="686081"/>
            </a:xfrm>
            <a:custGeom>
              <a:avLst/>
              <a:gdLst/>
              <a:ahLst/>
              <a:cxnLst/>
              <a:rect l="l" t="t" r="r" b="b"/>
              <a:pathLst>
                <a:path w="1763322" h="686081">
                  <a:moveTo>
                    <a:pt x="0" y="0"/>
                  </a:moveTo>
                  <a:lnTo>
                    <a:pt x="1763322" y="0"/>
                  </a:lnTo>
                  <a:lnTo>
                    <a:pt x="1763322" y="686081"/>
                  </a:lnTo>
                  <a:lnTo>
                    <a:pt x="0" y="68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59886" y="1851305"/>
            <a:ext cx="14490644" cy="6846829"/>
          </a:xfrm>
          <a:custGeom>
            <a:avLst/>
            <a:gdLst/>
            <a:ahLst/>
            <a:cxnLst/>
            <a:rect l="l" t="t" r="r" b="b"/>
            <a:pathLst>
              <a:path w="14490644" h="6846829">
                <a:moveTo>
                  <a:pt x="0" y="0"/>
                </a:moveTo>
                <a:lnTo>
                  <a:pt x="14490645" y="0"/>
                </a:lnTo>
                <a:lnTo>
                  <a:pt x="14490645" y="6846829"/>
                </a:lnTo>
                <a:lnTo>
                  <a:pt x="0" y="684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9" name="TextBox 9"/>
          <p:cNvSpPr txBox="1"/>
          <p:nvPr/>
        </p:nvSpPr>
        <p:spPr>
          <a:xfrm>
            <a:off x="701816" y="810582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303377" y="1107707"/>
            <a:ext cx="15232279" cy="867168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38194" y="9516948"/>
            <a:ext cx="3625794" cy="524879"/>
            <a:chOff x="0" y="0"/>
            <a:chExt cx="4834392" cy="699838"/>
          </a:xfrm>
        </p:grpSpPr>
        <p:sp>
          <p:nvSpPr>
            <p:cNvPr id="5" name="Freeform 5"/>
            <p:cNvSpPr/>
            <p:nvPr/>
          </p:nvSpPr>
          <p:spPr>
            <a:xfrm>
              <a:off x="2636308" y="0"/>
              <a:ext cx="2198083" cy="699838"/>
            </a:xfrm>
            <a:custGeom>
              <a:avLst/>
              <a:gdLst/>
              <a:ahLst/>
              <a:cxnLst/>
              <a:rect l="l" t="t" r="r" b="b"/>
              <a:pathLst>
                <a:path w="2198083" h="699838">
                  <a:moveTo>
                    <a:pt x="0" y="0"/>
                  </a:moveTo>
                  <a:lnTo>
                    <a:pt x="2198084" y="0"/>
                  </a:lnTo>
                  <a:lnTo>
                    <a:pt x="2198084" y="699838"/>
                  </a:lnTo>
                  <a:lnTo>
                    <a:pt x="0" y="69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763322" cy="686081"/>
            </a:xfrm>
            <a:custGeom>
              <a:avLst/>
              <a:gdLst/>
              <a:ahLst/>
              <a:cxnLst/>
              <a:rect l="l" t="t" r="r" b="b"/>
              <a:pathLst>
                <a:path w="1763322" h="686081">
                  <a:moveTo>
                    <a:pt x="0" y="0"/>
                  </a:moveTo>
                  <a:lnTo>
                    <a:pt x="1763322" y="0"/>
                  </a:lnTo>
                  <a:lnTo>
                    <a:pt x="1763322" y="686081"/>
                  </a:lnTo>
                  <a:lnTo>
                    <a:pt x="0" y="68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42304" y="150557"/>
            <a:ext cx="8203393" cy="87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>
              <p:cMediaNode vol="10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936808" y="9220482"/>
            <a:ext cx="1322492" cy="514561"/>
          </a:xfrm>
          <a:custGeom>
            <a:avLst/>
            <a:gdLst/>
            <a:ahLst/>
            <a:cxnLst/>
            <a:rect l="l" t="t" r="r" b="b"/>
            <a:pathLst>
              <a:path w="1322492" h="514561">
                <a:moveTo>
                  <a:pt x="0" y="0"/>
                </a:moveTo>
                <a:lnTo>
                  <a:pt x="1322492" y="0"/>
                </a:lnTo>
                <a:lnTo>
                  <a:pt x="1322492" y="514561"/>
                </a:lnTo>
                <a:lnTo>
                  <a:pt x="0" y="51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3741591" y="5866126"/>
            <a:ext cx="4409822" cy="4420874"/>
          </a:xfrm>
          <a:custGeom>
            <a:avLst/>
            <a:gdLst/>
            <a:ahLst/>
            <a:cxnLst/>
            <a:rect l="l" t="t" r="r" b="b"/>
            <a:pathLst>
              <a:path w="4409822" h="4420874">
                <a:moveTo>
                  <a:pt x="0" y="0"/>
                </a:moveTo>
                <a:lnTo>
                  <a:pt x="4409821" y="0"/>
                </a:lnTo>
                <a:lnTo>
                  <a:pt x="4409821" y="4420874"/>
                </a:lnTo>
                <a:lnTo>
                  <a:pt x="0" y="4420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TextBox 6"/>
          <p:cNvSpPr txBox="1"/>
          <p:nvPr/>
        </p:nvSpPr>
        <p:spPr>
          <a:xfrm>
            <a:off x="1721040" y="1172510"/>
            <a:ext cx="4041100" cy="87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  <a:spcBef>
                <a:spcPct val="0"/>
              </a:spcBef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Who It's For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2437" y="2696504"/>
            <a:ext cx="10200561" cy="301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5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ICU is built for:</a:t>
            </a:r>
          </a:p>
          <a:p>
            <a:pPr marL="756282" lvl="1" indent="-378141" algn="just">
              <a:lnSpc>
                <a:spcPts val="4799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Seniors living alone</a:t>
            </a:r>
          </a:p>
          <a:p>
            <a:pPr marL="756282" lvl="1" indent="-378141" algn="just">
              <a:lnSpc>
                <a:spcPts val="4799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Epilepsy patients prone to sudden seizures</a:t>
            </a:r>
          </a:p>
          <a:p>
            <a:pPr marL="756282" lvl="1" indent="-378141" algn="just">
              <a:lnSpc>
                <a:spcPts val="4799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Hospitals and care centers</a:t>
            </a:r>
          </a:p>
          <a:p>
            <a:pPr marL="756282" lvl="1" indent="-378141" algn="just">
              <a:lnSpc>
                <a:spcPts val="4799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Caregivers needing peace of mind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8013" y="6188400"/>
            <a:ext cx="5655588" cy="231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6"/>
              </a:lnSpc>
              <a:spcBef>
                <a:spcPct val="0"/>
              </a:spcBef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partners include:</a:t>
            </a:r>
          </a:p>
          <a:p>
            <a:pPr marL="699110" lvl="1" indent="-349555" algn="l">
              <a:lnSpc>
                <a:spcPts val="4436"/>
              </a:lnSpc>
              <a:buFont typeface="Arial"/>
              <a:buChar char="•"/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Healthcare providers</a:t>
            </a:r>
          </a:p>
          <a:p>
            <a:pPr marL="763880" lvl="1" indent="-381940" algn="l">
              <a:lnSpc>
                <a:spcPts val="4847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Insurance companies</a:t>
            </a:r>
          </a:p>
          <a:p>
            <a:pPr marL="699110" lvl="1" indent="-349555" algn="l">
              <a:lnSpc>
                <a:spcPts val="4436"/>
              </a:lnSpc>
              <a:buFont typeface="Arial"/>
              <a:buChar char="•"/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home platforms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b="-9259"/>
            </a:stretch>
          </a:blipFill>
        </p:spPr>
        <p:txBody>
          <a:bodyPr/>
          <a:lstStyle/>
          <a:p>
            <a:endParaRPr lang="ar-TN"/>
          </a:p>
        </p:txBody>
      </p:sp>
      <p:grpSp>
        <p:nvGrpSpPr>
          <p:cNvPr id="3" name="Group 3"/>
          <p:cNvGrpSpPr/>
          <p:nvPr/>
        </p:nvGrpSpPr>
        <p:grpSpPr>
          <a:xfrm>
            <a:off x="13460704" y="9258300"/>
            <a:ext cx="3625794" cy="524879"/>
            <a:chOff x="0" y="0"/>
            <a:chExt cx="4834392" cy="699838"/>
          </a:xfrm>
        </p:grpSpPr>
        <p:sp>
          <p:nvSpPr>
            <p:cNvPr id="4" name="Freeform 4"/>
            <p:cNvSpPr/>
            <p:nvPr/>
          </p:nvSpPr>
          <p:spPr>
            <a:xfrm>
              <a:off x="2636308" y="0"/>
              <a:ext cx="2198083" cy="699838"/>
            </a:xfrm>
            <a:custGeom>
              <a:avLst/>
              <a:gdLst/>
              <a:ahLst/>
              <a:cxnLst/>
              <a:rect l="l" t="t" r="r" b="b"/>
              <a:pathLst>
                <a:path w="2198083" h="699838">
                  <a:moveTo>
                    <a:pt x="0" y="0"/>
                  </a:moveTo>
                  <a:lnTo>
                    <a:pt x="2198084" y="0"/>
                  </a:lnTo>
                  <a:lnTo>
                    <a:pt x="2198084" y="699838"/>
                  </a:lnTo>
                  <a:lnTo>
                    <a:pt x="0" y="69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763322" cy="686081"/>
            </a:xfrm>
            <a:custGeom>
              <a:avLst/>
              <a:gdLst/>
              <a:ahLst/>
              <a:cxnLst/>
              <a:rect l="l" t="t" r="r" b="b"/>
              <a:pathLst>
                <a:path w="1763322" h="686081">
                  <a:moveTo>
                    <a:pt x="0" y="0"/>
                  </a:moveTo>
                  <a:lnTo>
                    <a:pt x="1763322" y="0"/>
                  </a:lnTo>
                  <a:lnTo>
                    <a:pt x="1763322" y="686081"/>
                  </a:lnTo>
                  <a:lnTo>
                    <a:pt x="0" y="68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</p:grpSp>
      <p:sp>
        <p:nvSpPr>
          <p:cNvPr id="6" name="Freeform 6"/>
          <p:cNvSpPr/>
          <p:nvPr/>
        </p:nvSpPr>
        <p:spPr>
          <a:xfrm>
            <a:off x="12752424" y="1216231"/>
            <a:ext cx="2521176" cy="2636524"/>
          </a:xfrm>
          <a:custGeom>
            <a:avLst/>
            <a:gdLst/>
            <a:ahLst/>
            <a:cxnLst/>
            <a:rect l="l" t="t" r="r" b="b"/>
            <a:pathLst>
              <a:path w="2521176" h="2636524">
                <a:moveTo>
                  <a:pt x="0" y="0"/>
                </a:moveTo>
                <a:lnTo>
                  <a:pt x="2521177" y="0"/>
                </a:lnTo>
                <a:lnTo>
                  <a:pt x="2521177" y="2636524"/>
                </a:lnTo>
                <a:lnTo>
                  <a:pt x="0" y="2636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7" name="TextBox 7"/>
          <p:cNvSpPr txBox="1"/>
          <p:nvPr/>
        </p:nvSpPr>
        <p:spPr>
          <a:xfrm>
            <a:off x="1262042" y="2053936"/>
            <a:ext cx="11896797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4304" y="3300103"/>
            <a:ext cx="13261203" cy="551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Go-To-Market Strategy: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Sales Channels: Online store, medical device retailers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Partnerships: Hospitals, insurance providers, NGOs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Target Users: Families, elder care centers, clinics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Pricing Tiers: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Basic (Camera-only detection)</a:t>
            </a:r>
          </a:p>
          <a:p>
            <a:pPr algn="ctr">
              <a:lnSpc>
                <a:spcPts val="6233"/>
              </a:lnSpc>
              <a:spcBef>
                <a:spcPct val="0"/>
              </a:spcBef>
            </a:pPr>
            <a:r>
              <a:rPr lang="en-US" sz="45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Premium (Emergency routing + multi-user support)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379911" y="1585127"/>
            <a:ext cx="25137180" cy="16758120"/>
          </a:xfrm>
          <a:custGeom>
            <a:avLst/>
            <a:gdLst/>
            <a:ahLst/>
            <a:cxnLst/>
            <a:rect l="l" t="t" r="r" b="b"/>
            <a:pathLst>
              <a:path w="25137180" h="1675812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 rot="5400000">
            <a:off x="2374246" y="2680471"/>
            <a:ext cx="10235967" cy="4926059"/>
          </a:xfrm>
          <a:custGeom>
            <a:avLst/>
            <a:gdLst/>
            <a:ahLst/>
            <a:cxnLst/>
            <a:rect l="l" t="t" r="r" b="b"/>
            <a:pathLst>
              <a:path w="10235967" h="4926059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TextBox 4"/>
          <p:cNvSpPr txBox="1"/>
          <p:nvPr/>
        </p:nvSpPr>
        <p:spPr>
          <a:xfrm>
            <a:off x="0" y="4209129"/>
            <a:ext cx="17927839" cy="178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  <a:spcBef>
                <a:spcPct val="0"/>
              </a:spcBef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"AI-DRIVEN HEALTH MONITORING THAT’S ACCESSIBLE, AFFORDABLE, AND LIFE-SAVING. 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6" name="Freeform 6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7" name="Freeform 7"/>
          <p:cNvSpPr/>
          <p:nvPr/>
        </p:nvSpPr>
        <p:spPr>
          <a:xfrm>
            <a:off x="15936808" y="9220482"/>
            <a:ext cx="1322492" cy="514561"/>
          </a:xfrm>
          <a:custGeom>
            <a:avLst/>
            <a:gdLst/>
            <a:ahLst/>
            <a:cxnLst/>
            <a:rect l="l" t="t" r="r" b="b"/>
            <a:pathLst>
              <a:path w="1322492" h="514561">
                <a:moveTo>
                  <a:pt x="0" y="0"/>
                </a:moveTo>
                <a:lnTo>
                  <a:pt x="1322492" y="0"/>
                </a:lnTo>
                <a:lnTo>
                  <a:pt x="1322492" y="514561"/>
                </a:lnTo>
                <a:lnTo>
                  <a:pt x="0" y="51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39670" y="3160830"/>
            <a:ext cx="25137180" cy="16758120"/>
          </a:xfrm>
          <a:custGeom>
            <a:avLst/>
            <a:gdLst/>
            <a:ahLst/>
            <a:cxnLst/>
            <a:rect l="l" t="t" r="r" b="b"/>
            <a:pathLst>
              <a:path w="25137180" h="1675812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 rot="5400000">
            <a:off x="2374246" y="2680471"/>
            <a:ext cx="10235967" cy="4926059"/>
          </a:xfrm>
          <a:custGeom>
            <a:avLst/>
            <a:gdLst/>
            <a:ahLst/>
            <a:cxnLst/>
            <a:rect l="l" t="t" r="r" b="b"/>
            <a:pathLst>
              <a:path w="10235967" h="4926059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TextBox 4"/>
          <p:cNvSpPr txBox="1"/>
          <p:nvPr/>
        </p:nvSpPr>
        <p:spPr>
          <a:xfrm>
            <a:off x="1028700" y="3554311"/>
            <a:ext cx="14904156" cy="268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for your attention.</a:t>
            </a:r>
          </a:p>
          <a:p>
            <a:pPr algn="ctr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Let’s build a safer, smarter world — where no emergency goes unnoticed.</a:t>
            </a:r>
          </a:p>
        </p:txBody>
      </p:sp>
      <p:sp>
        <p:nvSpPr>
          <p:cNvPr id="5" name="Freeform 5"/>
          <p:cNvSpPr/>
          <p:nvPr/>
        </p:nvSpPr>
        <p:spPr>
          <a:xfrm>
            <a:off x="14278314" y="5700247"/>
            <a:ext cx="1990573" cy="2578152"/>
          </a:xfrm>
          <a:custGeom>
            <a:avLst/>
            <a:gdLst/>
            <a:ahLst/>
            <a:cxnLst/>
            <a:rect l="l" t="t" r="r" b="b"/>
            <a:pathLst>
              <a:path w="1990573" h="2578152">
                <a:moveTo>
                  <a:pt x="0" y="0"/>
                </a:moveTo>
                <a:lnTo>
                  <a:pt x="1990573" y="0"/>
                </a:lnTo>
                <a:lnTo>
                  <a:pt x="1990573" y="2578152"/>
                </a:lnTo>
                <a:lnTo>
                  <a:pt x="0" y="257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TextBox 6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7" name="Freeform 7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8" name="Freeform 8"/>
          <p:cNvSpPr/>
          <p:nvPr/>
        </p:nvSpPr>
        <p:spPr>
          <a:xfrm>
            <a:off x="15936808" y="9220482"/>
            <a:ext cx="1322492" cy="514561"/>
          </a:xfrm>
          <a:custGeom>
            <a:avLst/>
            <a:gdLst/>
            <a:ahLst/>
            <a:cxnLst/>
            <a:rect l="l" t="t" r="r" b="b"/>
            <a:pathLst>
              <a:path w="1322492" h="514561">
                <a:moveTo>
                  <a:pt x="0" y="0"/>
                </a:moveTo>
                <a:lnTo>
                  <a:pt x="1322492" y="0"/>
                </a:lnTo>
                <a:lnTo>
                  <a:pt x="1322492" y="514561"/>
                </a:lnTo>
                <a:lnTo>
                  <a:pt x="0" y="51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TextBox 3"/>
          <p:cNvSpPr txBox="1"/>
          <p:nvPr/>
        </p:nvSpPr>
        <p:spPr>
          <a:xfrm>
            <a:off x="1262042" y="1653224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20767" y="3735097"/>
            <a:ext cx="4246467" cy="4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907" spc="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Yahiya Mabrouk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94511" y="6173026"/>
            <a:ext cx="5298978" cy="4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907" spc="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Oussema Ben Ouanes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3257" y="4547740"/>
            <a:ext cx="4961486" cy="4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907" spc="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Med Amine Belhassine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4678" y="6985669"/>
            <a:ext cx="4298644" cy="4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907" spc="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Rochdi Ferjaoui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7023" y="5360383"/>
            <a:ext cx="3193955" cy="4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907" spc="2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Aziz Sridi</a:t>
            </a:r>
          </a:p>
        </p:txBody>
      </p:sp>
      <p:sp>
        <p:nvSpPr>
          <p:cNvPr id="9" name="Freeform 9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10" name="Freeform 10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11" name="TextBox 11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b="-9259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1997367" y="1028700"/>
            <a:ext cx="1991623" cy="2578152"/>
          </a:xfrm>
          <a:custGeom>
            <a:avLst/>
            <a:gdLst/>
            <a:ahLst/>
            <a:cxnLst/>
            <a:rect l="l" t="t" r="r" b="b"/>
            <a:pathLst>
              <a:path w="1991623" h="2578152">
                <a:moveTo>
                  <a:pt x="0" y="0"/>
                </a:moveTo>
                <a:lnTo>
                  <a:pt x="1991622" y="0"/>
                </a:lnTo>
                <a:lnTo>
                  <a:pt x="1991622" y="2578152"/>
                </a:lnTo>
                <a:lnTo>
                  <a:pt x="0" y="2578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TextBox 6"/>
          <p:cNvSpPr txBox="1"/>
          <p:nvPr/>
        </p:nvSpPr>
        <p:spPr>
          <a:xfrm>
            <a:off x="4368427" y="1602875"/>
            <a:ext cx="8203393" cy="177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Every Second Matters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7367" y="4236641"/>
            <a:ext cx="13701979" cy="463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Every year, millions face life-threatening emergencies — and many don’t get help in time.</a:t>
            </a:r>
          </a:p>
          <a:p>
            <a:pPr marL="555210" lvl="1" indent="-277605" algn="l">
              <a:lnSpc>
                <a:spcPts val="3343"/>
              </a:lnSpc>
              <a:buFont typeface="Arial"/>
              <a:buChar char="•"/>
            </a:pPr>
            <a:r>
              <a:rPr lang="en-US" sz="2571" b="1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1.3 billion </a:t>
            </a: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people live with disabilities that put them at risk of sudden health crises.</a:t>
            </a:r>
          </a:p>
          <a:p>
            <a:pPr marL="555210" lvl="1" indent="-277605" algn="l">
              <a:lnSpc>
                <a:spcPts val="3343"/>
              </a:lnSpc>
              <a:buFont typeface="Arial"/>
              <a:buChar char="•"/>
            </a:pPr>
            <a:r>
              <a:rPr lang="en-US" sz="2571" b="1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 million </a:t>
            </a: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strokes occur annually — 5 million lead to permanent disability.</a:t>
            </a:r>
          </a:p>
          <a:p>
            <a:pPr marL="555210" lvl="1" indent="-277605" algn="l">
              <a:lnSpc>
                <a:spcPts val="3343"/>
              </a:lnSpc>
              <a:buFont typeface="Arial"/>
              <a:buChar char="•"/>
            </a:pPr>
            <a:r>
              <a:rPr lang="en-US" sz="2571" b="1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50 million</a:t>
            </a: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epilepsy patients suffer from unpredictable seizures.</a:t>
            </a:r>
          </a:p>
          <a:p>
            <a:pPr marL="555210" lvl="1" indent="-277605" algn="l">
              <a:lnSpc>
                <a:spcPts val="3343"/>
              </a:lnSpc>
              <a:buFont typeface="Arial"/>
              <a:buChar char="•"/>
            </a:pPr>
            <a:r>
              <a:rPr lang="en-US" sz="2571" b="1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 million</a:t>
            </a: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adults are hospitalized due to falls each year.</a:t>
            </a:r>
          </a:p>
          <a:p>
            <a:pPr marL="555210" lvl="1" indent="-277605" algn="l">
              <a:lnSpc>
                <a:spcPts val="3343"/>
              </a:lnSpc>
              <a:buFont typeface="Arial"/>
              <a:buChar char="•"/>
            </a:pPr>
            <a:r>
              <a:rPr lang="en-US" sz="2571" b="1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 million </a:t>
            </a: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lives are lost to heart disease — the world’s #1 killer.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numbers aren't just statistics — they represent lives that could be saved with faster intervention.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704610" y="3160830"/>
            <a:ext cx="25137180" cy="16758120"/>
          </a:xfrm>
          <a:custGeom>
            <a:avLst/>
            <a:gdLst/>
            <a:ahLst/>
            <a:cxnLst/>
            <a:rect l="l" t="t" r="r" b="b"/>
            <a:pathLst>
              <a:path w="25137180" h="1675812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 rot="5400000">
            <a:off x="821053" y="2654954"/>
            <a:ext cx="10235967" cy="4926059"/>
          </a:xfrm>
          <a:custGeom>
            <a:avLst/>
            <a:gdLst/>
            <a:ahLst/>
            <a:cxnLst/>
            <a:rect l="l" t="t" r="r" b="b"/>
            <a:pathLst>
              <a:path w="10235967" h="4926059">
                <a:moveTo>
                  <a:pt x="0" y="0"/>
                </a:moveTo>
                <a:lnTo>
                  <a:pt x="10235967" y="0"/>
                </a:lnTo>
                <a:lnTo>
                  <a:pt x="10235967" y="4926059"/>
                </a:lnTo>
                <a:lnTo>
                  <a:pt x="0" y="4926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Freeform 6"/>
          <p:cNvSpPr/>
          <p:nvPr/>
        </p:nvSpPr>
        <p:spPr>
          <a:xfrm>
            <a:off x="7246666" y="6241833"/>
            <a:ext cx="3794669" cy="3386742"/>
          </a:xfrm>
          <a:custGeom>
            <a:avLst/>
            <a:gdLst/>
            <a:ahLst/>
            <a:cxnLst/>
            <a:rect l="l" t="t" r="r" b="b"/>
            <a:pathLst>
              <a:path w="3794669" h="3386742">
                <a:moveTo>
                  <a:pt x="0" y="0"/>
                </a:moveTo>
                <a:lnTo>
                  <a:pt x="3794668" y="0"/>
                </a:lnTo>
                <a:lnTo>
                  <a:pt x="3794668" y="3386742"/>
                </a:lnTo>
                <a:lnTo>
                  <a:pt x="0" y="3386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7" name="TextBox 7"/>
          <p:cNvSpPr txBox="1"/>
          <p:nvPr/>
        </p:nvSpPr>
        <p:spPr>
          <a:xfrm>
            <a:off x="1262042" y="2053936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67" y="3729425"/>
            <a:ext cx="15519265" cy="224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971" b="1" spc="2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“Imagine a world where AI can detect life-threatening emergencies and call for help in seconds.”</a:t>
            </a:r>
          </a:p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That’s exactly what we’re building.</a:t>
            </a:r>
          </a:p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sz="2571" spc="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ICU is a smart system that uses artificial intelligence to monitor, detect, and react — automatically — during critical health emergencies.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11724023" y="4228592"/>
            <a:ext cx="5134197" cy="5082855"/>
          </a:xfrm>
          <a:custGeom>
            <a:avLst/>
            <a:gdLst/>
            <a:ahLst/>
            <a:cxnLst/>
            <a:rect l="l" t="t" r="r" b="b"/>
            <a:pathLst>
              <a:path w="5134197" h="5082855">
                <a:moveTo>
                  <a:pt x="0" y="0"/>
                </a:moveTo>
                <a:lnTo>
                  <a:pt x="5134197" y="0"/>
                </a:lnTo>
                <a:lnTo>
                  <a:pt x="5134197" y="5082856"/>
                </a:lnTo>
                <a:lnTo>
                  <a:pt x="0" y="5082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TextBox 6"/>
          <p:cNvSpPr txBox="1"/>
          <p:nvPr/>
        </p:nvSpPr>
        <p:spPr>
          <a:xfrm>
            <a:off x="1262042" y="1653224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 ICU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62600"/>
            <a:ext cx="10695323" cy="399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b="1" spc="2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ICU </a:t>
            </a: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(Intelligent Care Unit) is an AI-powered system that detects emergencies in real-time — including: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Seizures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Cardiac distress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Sudden falls</a:t>
            </a:r>
          </a:p>
          <a:p>
            <a:pPr algn="l">
              <a:lnSpc>
                <a:spcPts val="3956"/>
              </a:lnSpc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works continuously through video monitoring to make sure no emergency goes unnoticed.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TextBox 5"/>
          <p:cNvSpPr txBox="1"/>
          <p:nvPr/>
        </p:nvSpPr>
        <p:spPr>
          <a:xfrm>
            <a:off x="1262042" y="1653224"/>
            <a:ext cx="8203393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It 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336" y="3174046"/>
            <a:ext cx="14972231" cy="49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ICU uses a layered system of intelligent agents: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Pose Estimation Agent – Tracks body movement and position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 Agent – Identifies emergency patterns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Safe Position Agent – Detects vulnerable/unconscious positions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Emergency Response Agent – Automatically triggers alerts</a:t>
            </a:r>
          </a:p>
          <a:p>
            <a:pPr marL="657056" lvl="1" indent="-328528" algn="l">
              <a:lnSpc>
                <a:spcPts val="3956"/>
              </a:lnSpc>
              <a:buFont typeface="Arial"/>
              <a:buChar char="•"/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Discord Call Agent – Instantly notifies caregivers or emergency services</a:t>
            </a:r>
          </a:p>
          <a:p>
            <a:pPr algn="l">
              <a:lnSpc>
                <a:spcPts val="3956"/>
              </a:lnSpc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Everything starts with a camera — and ends with action when it matters most.</a:t>
            </a:r>
          </a:p>
          <a:p>
            <a:pPr algn="l">
              <a:lnSpc>
                <a:spcPts val="3956"/>
              </a:lnSpc>
            </a:pPr>
            <a:r>
              <a:rPr lang="en-US" sz="3043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Following diagram is  Explaining these layers in  an easy  way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5610737" y="766261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629179" y="8994320"/>
            <a:ext cx="1630121" cy="634255"/>
          </a:xfrm>
          <a:custGeom>
            <a:avLst/>
            <a:gdLst/>
            <a:ahLst/>
            <a:cxnLst/>
            <a:rect l="l" t="t" r="r" b="b"/>
            <a:pathLst>
              <a:path w="1630121" h="634255">
                <a:moveTo>
                  <a:pt x="0" y="0"/>
                </a:moveTo>
                <a:lnTo>
                  <a:pt x="1630121" y="0"/>
                </a:lnTo>
                <a:lnTo>
                  <a:pt x="1630121" y="634255"/>
                </a:lnTo>
                <a:lnTo>
                  <a:pt x="0" y="63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AutoShape 5"/>
          <p:cNvSpPr/>
          <p:nvPr/>
        </p:nvSpPr>
        <p:spPr>
          <a:xfrm>
            <a:off x="4907438" y="4063018"/>
            <a:ext cx="18780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ar-TN"/>
          </a:p>
        </p:txBody>
      </p:sp>
      <p:sp>
        <p:nvSpPr>
          <p:cNvPr id="6" name="AutoShape 6"/>
          <p:cNvSpPr/>
          <p:nvPr/>
        </p:nvSpPr>
        <p:spPr>
          <a:xfrm flipV="1">
            <a:off x="9313251" y="4063018"/>
            <a:ext cx="23058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ar-TN"/>
          </a:p>
        </p:txBody>
      </p:sp>
      <p:grpSp>
        <p:nvGrpSpPr>
          <p:cNvPr id="7" name="Group 7"/>
          <p:cNvGrpSpPr/>
          <p:nvPr/>
        </p:nvGrpSpPr>
        <p:grpSpPr>
          <a:xfrm>
            <a:off x="2013011" y="2451552"/>
            <a:ext cx="14261978" cy="5383897"/>
            <a:chOff x="0" y="0"/>
            <a:chExt cx="19015971" cy="71785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15971" cy="7178529"/>
            </a:xfrm>
            <a:custGeom>
              <a:avLst/>
              <a:gdLst/>
              <a:ahLst/>
              <a:cxnLst/>
              <a:rect l="l" t="t" r="r" b="b"/>
              <a:pathLst>
                <a:path w="19015971" h="7178529">
                  <a:moveTo>
                    <a:pt x="0" y="0"/>
                  </a:moveTo>
                  <a:lnTo>
                    <a:pt x="19015971" y="0"/>
                  </a:lnTo>
                  <a:lnTo>
                    <a:pt x="19015971" y="7178529"/>
                  </a:lnTo>
                  <a:lnTo>
                    <a:pt x="0" y="7178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12582478" y="2744745"/>
              <a:ext cx="1860994" cy="2101099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ar-TN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461072" y="2763059"/>
              <a:ext cx="2023721" cy="1944858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ar-T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1856" y="6111432"/>
            <a:ext cx="2574063" cy="2532235"/>
          </a:xfrm>
          <a:custGeom>
            <a:avLst/>
            <a:gdLst/>
            <a:ahLst/>
            <a:cxnLst/>
            <a:rect l="l" t="t" r="r" b="b"/>
            <a:pathLst>
              <a:path w="2574063" h="2532235">
                <a:moveTo>
                  <a:pt x="0" y="0"/>
                </a:moveTo>
                <a:lnTo>
                  <a:pt x="2574063" y="0"/>
                </a:lnTo>
                <a:lnTo>
                  <a:pt x="2574063" y="2532234"/>
                </a:lnTo>
                <a:lnTo>
                  <a:pt x="0" y="2532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12" name="TextBox 12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b="-9259"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3" name="Freeform 3"/>
          <p:cNvSpPr/>
          <p:nvPr/>
        </p:nvSpPr>
        <p:spPr>
          <a:xfrm>
            <a:off x="1262042" y="838984"/>
            <a:ext cx="15483550" cy="8767793"/>
          </a:xfrm>
          <a:custGeom>
            <a:avLst/>
            <a:gdLst/>
            <a:ahLst/>
            <a:cxnLst/>
            <a:rect l="l" t="t" r="r" b="b"/>
            <a:pathLst>
              <a:path w="15483550" h="8767793">
                <a:moveTo>
                  <a:pt x="0" y="0"/>
                </a:moveTo>
                <a:lnTo>
                  <a:pt x="15483550" y="0"/>
                </a:lnTo>
                <a:lnTo>
                  <a:pt x="15483550" y="8767793"/>
                </a:lnTo>
                <a:lnTo>
                  <a:pt x="0" y="876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4" name="Freeform 4"/>
          <p:cNvSpPr/>
          <p:nvPr/>
        </p:nvSpPr>
        <p:spPr>
          <a:xfrm>
            <a:off x="15097029" y="9258300"/>
            <a:ext cx="1648563" cy="524879"/>
          </a:xfrm>
          <a:custGeom>
            <a:avLst/>
            <a:gdLst/>
            <a:ahLst/>
            <a:cxnLst/>
            <a:rect l="l" t="t" r="r" b="b"/>
            <a:pathLst>
              <a:path w="1648563" h="524879">
                <a:moveTo>
                  <a:pt x="0" y="0"/>
                </a:moveTo>
                <a:lnTo>
                  <a:pt x="1648563" y="0"/>
                </a:lnTo>
                <a:lnTo>
                  <a:pt x="1648563" y="524879"/>
                </a:lnTo>
                <a:lnTo>
                  <a:pt x="0" y="524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5" name="Freeform 5"/>
          <p:cNvSpPr/>
          <p:nvPr/>
        </p:nvSpPr>
        <p:spPr>
          <a:xfrm>
            <a:off x="13119798" y="9258300"/>
            <a:ext cx="1322492" cy="514561"/>
          </a:xfrm>
          <a:custGeom>
            <a:avLst/>
            <a:gdLst/>
            <a:ahLst/>
            <a:cxnLst/>
            <a:rect l="l" t="t" r="r" b="b"/>
            <a:pathLst>
              <a:path w="1322492" h="514561">
                <a:moveTo>
                  <a:pt x="0" y="0"/>
                </a:moveTo>
                <a:lnTo>
                  <a:pt x="1322492" y="0"/>
                </a:lnTo>
                <a:lnTo>
                  <a:pt x="1322492" y="514561"/>
                </a:lnTo>
                <a:lnTo>
                  <a:pt x="0" y="51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6" name="Freeform 6"/>
          <p:cNvSpPr/>
          <p:nvPr/>
        </p:nvSpPr>
        <p:spPr>
          <a:xfrm>
            <a:off x="1028700" y="2037879"/>
            <a:ext cx="2164296" cy="2245702"/>
          </a:xfrm>
          <a:custGeom>
            <a:avLst/>
            <a:gdLst/>
            <a:ahLst/>
            <a:cxnLst/>
            <a:rect l="l" t="t" r="r" b="b"/>
            <a:pathLst>
              <a:path w="2164296" h="2245702">
                <a:moveTo>
                  <a:pt x="0" y="0"/>
                </a:moveTo>
                <a:lnTo>
                  <a:pt x="2164296" y="0"/>
                </a:lnTo>
                <a:lnTo>
                  <a:pt x="2164296" y="2245702"/>
                </a:lnTo>
                <a:lnTo>
                  <a:pt x="0" y="2245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7" name="TextBox 7"/>
          <p:cNvSpPr txBox="1"/>
          <p:nvPr/>
        </p:nvSpPr>
        <p:spPr>
          <a:xfrm>
            <a:off x="1028700" y="942975"/>
            <a:ext cx="11896797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Technology Behind 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3461" y="4874086"/>
            <a:ext cx="4161000" cy="79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471" b="1" spc="173">
                <a:solidFill>
                  <a:srgbClr val="FFFFFF"/>
                </a:solidFill>
                <a:latin typeface="Mina Bold"/>
                <a:ea typeface="Mina Bold"/>
                <a:cs typeface="Mina Bold"/>
                <a:sym typeface="Mina Bold"/>
              </a:rPr>
              <a:t>The detection system contains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64461" y="4702778"/>
            <a:ext cx="2722036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CNN-LSTM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66580" y="8650922"/>
            <a:ext cx="10331574" cy="25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5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hybrid architecture allows ICU to recognize emergencies from video — just like a human would.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b="-9259"/>
            </a:stretch>
          </a:blipFill>
        </p:spPr>
        <p:txBody>
          <a:bodyPr/>
          <a:lstStyle/>
          <a:p>
            <a:endParaRPr lang="ar-TN"/>
          </a:p>
        </p:txBody>
      </p:sp>
      <p:grpSp>
        <p:nvGrpSpPr>
          <p:cNvPr id="3" name="Group 3"/>
          <p:cNvGrpSpPr/>
          <p:nvPr/>
        </p:nvGrpSpPr>
        <p:grpSpPr>
          <a:xfrm>
            <a:off x="13460704" y="9258300"/>
            <a:ext cx="3625794" cy="524879"/>
            <a:chOff x="0" y="0"/>
            <a:chExt cx="4834392" cy="699838"/>
          </a:xfrm>
        </p:grpSpPr>
        <p:sp>
          <p:nvSpPr>
            <p:cNvPr id="4" name="Freeform 4"/>
            <p:cNvSpPr/>
            <p:nvPr/>
          </p:nvSpPr>
          <p:spPr>
            <a:xfrm>
              <a:off x="2636308" y="0"/>
              <a:ext cx="2198083" cy="699838"/>
            </a:xfrm>
            <a:custGeom>
              <a:avLst/>
              <a:gdLst/>
              <a:ahLst/>
              <a:cxnLst/>
              <a:rect l="l" t="t" r="r" b="b"/>
              <a:pathLst>
                <a:path w="2198083" h="699838">
                  <a:moveTo>
                    <a:pt x="0" y="0"/>
                  </a:moveTo>
                  <a:lnTo>
                    <a:pt x="2198084" y="0"/>
                  </a:lnTo>
                  <a:lnTo>
                    <a:pt x="2198084" y="699838"/>
                  </a:lnTo>
                  <a:lnTo>
                    <a:pt x="0" y="69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763322" cy="686081"/>
            </a:xfrm>
            <a:custGeom>
              <a:avLst/>
              <a:gdLst/>
              <a:ahLst/>
              <a:cxnLst/>
              <a:rect l="l" t="t" r="r" b="b"/>
              <a:pathLst>
                <a:path w="1763322" h="686081">
                  <a:moveTo>
                    <a:pt x="0" y="0"/>
                  </a:moveTo>
                  <a:lnTo>
                    <a:pt x="1763322" y="0"/>
                  </a:lnTo>
                  <a:lnTo>
                    <a:pt x="1763322" y="686081"/>
                  </a:lnTo>
                  <a:lnTo>
                    <a:pt x="0" y="68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TN"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135" y="2454151"/>
            <a:ext cx="14471233" cy="6168363"/>
          </a:xfrm>
          <a:custGeom>
            <a:avLst/>
            <a:gdLst/>
            <a:ahLst/>
            <a:cxnLst/>
            <a:rect l="l" t="t" r="r" b="b"/>
            <a:pathLst>
              <a:path w="14471233" h="6168363">
                <a:moveTo>
                  <a:pt x="0" y="0"/>
                </a:moveTo>
                <a:lnTo>
                  <a:pt x="14471233" y="0"/>
                </a:lnTo>
                <a:lnTo>
                  <a:pt x="14471233" y="6168363"/>
                </a:lnTo>
                <a:lnTo>
                  <a:pt x="0" y="6168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TN"/>
          </a:p>
        </p:txBody>
      </p:sp>
      <p:sp>
        <p:nvSpPr>
          <p:cNvPr id="7" name="TextBox 7"/>
          <p:cNvSpPr txBox="1"/>
          <p:nvPr/>
        </p:nvSpPr>
        <p:spPr>
          <a:xfrm>
            <a:off x="1028700" y="942975"/>
            <a:ext cx="11896797" cy="87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 Us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3013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495</Words>
  <Application>Microsoft Office PowerPoint</Application>
  <PresentationFormat>Custom</PresentationFormat>
  <Paragraphs>84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Poppins Bold</vt:lpstr>
      <vt:lpstr>Calibri</vt:lpstr>
      <vt:lpstr>Barlow</vt:lpstr>
      <vt:lpstr>Mina Bold</vt:lpstr>
      <vt:lpstr>League Spartan</vt:lpstr>
      <vt:lpstr>Canva Sans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ICU  ISIMM</dc:title>
  <cp:lastModifiedBy>BENOUANES Oussema</cp:lastModifiedBy>
  <cp:revision>2</cp:revision>
  <dcterms:created xsi:type="dcterms:W3CDTF">2006-08-16T00:00:00Z</dcterms:created>
  <dcterms:modified xsi:type="dcterms:W3CDTF">2025-04-20T07:04:14Z</dcterms:modified>
  <dc:identifier>DAGlJQ98c5o</dc:identifier>
</cp:coreProperties>
</file>